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6.jpeg" ContentType="image/jpeg"/>
  <Override PartName="/ppt/media/image5.png" ContentType="image/png"/>
  <Override PartName="/ppt/media/image1.jpeg" ContentType="image/jpeg"/>
  <Override PartName="/ppt/media/image3.png" ContentType="image/png"/>
  <Override PartName="/ppt/media/image2.png" ContentType="image/png"/>
  <Override PartName="/ppt/media/image4.jpeg" ContentType="image/jpeg"/>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571200" y="176904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6638040" y="176904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6638040" y="405936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39" name="PlaceHolder 6"/>
          <p:cNvSpPr>
            <a:spLocks noGrp="1"/>
          </p:cNvSpPr>
          <p:nvPr>
            <p:ph type="body"/>
          </p:nvPr>
        </p:nvSpPr>
        <p:spPr>
          <a:xfrm>
            <a:off x="3571200" y="405936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40" name="PlaceHolder 7"/>
          <p:cNvSpPr>
            <a:spLocks noGrp="1"/>
          </p:cNvSpPr>
          <p:nvPr>
            <p:ph type="body"/>
          </p:nvPr>
        </p:nvSpPr>
        <p:spPr>
          <a:xfrm>
            <a:off x="504000" y="4059360"/>
            <a:ext cx="292068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b="0" lang="fr-F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b="0" lang="fr-FR"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normAutofit/>
          </a:bodyPr>
          <a:p>
            <a:endParaRPr b="0" lang="fr-F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b="0" lang="fr-FR" sz="4400" spc="-1" strike="noStrike">
                <a:solidFill>
                  <a:srgbClr val="000000"/>
                </a:solidFill>
                <a:uFill>
                  <a:solidFill>
                    <a:srgbClr val="ffffff"/>
                  </a:solidFill>
                </a:uFill>
                <a:latin typeface="Arial"/>
              </a:rPr>
              <a:t>Cliquez pour éditer le format du texte-titre</a:t>
            </a:r>
            <a:endParaRPr b="0" lang="fr-FR"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normAutofit/>
          </a:bodyPr>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Cliquez pour éditer le format du plan de texte</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Second niveau de plan</a:t>
            </a:r>
            <a:endParaRPr b="0" lang="fr-FR"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uFill>
                  <a:solidFill>
                    <a:srgbClr val="ffffff"/>
                  </a:solidFill>
                </a:uFill>
                <a:latin typeface="Arial"/>
              </a:rPr>
              <a:t>Troisième niveau de plan</a:t>
            </a:r>
            <a:endParaRPr b="0" lang="fr-FR"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uFill>
                  <a:solidFill>
                    <a:srgbClr val="ffffff"/>
                  </a:solidFill>
                </a:uFill>
                <a:latin typeface="Arial"/>
              </a:rPr>
              <a:t>Quatrième niveau de plan</a:t>
            </a:r>
            <a:endParaRPr b="0" lang="fr-FR"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Cinquième niveau de plan</a:t>
            </a:r>
            <a:endParaRPr b="0" lang="fr-FR"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Sixième niveau de plan</a:t>
            </a:r>
            <a:endParaRPr b="0" lang="fr-FR"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uFill>
                  <a:solidFill>
                    <a:srgbClr val="ffffff"/>
                  </a:solidFill>
                </a:uFill>
                <a:latin typeface="Arial"/>
              </a:rPr>
              <a:t>Septième niveau de plan</a:t>
            </a:r>
            <a:endParaRPr b="0" lang="fr-FR" sz="2000" spc="-1" strike="noStrike">
              <a:solidFill>
                <a:srgbClr val="000000"/>
              </a:solidFill>
              <a:uFill>
                <a:solidFill>
                  <a:srgbClr val="ffffff"/>
                </a:solidFill>
              </a:uFill>
              <a:latin typeface="Arial"/>
            </a:endParaRPr>
          </a:p>
        </p:txBody>
      </p:sp>
      <p:sp>
        <p:nvSpPr>
          <p:cNvPr id="2" name="PlaceHolder 3"/>
          <p:cNvSpPr>
            <a:spLocks noGrp="1"/>
          </p:cNvSpPr>
          <p:nvPr>
            <p:ph type="dt"/>
          </p:nvPr>
        </p:nvSpPr>
        <p:spPr>
          <a:xfrm>
            <a:off x="7632000" y="6408000"/>
            <a:ext cx="1152000" cy="208440"/>
          </a:xfrm>
          <a:prstGeom prst="rect">
            <a:avLst/>
          </a:prstGeom>
        </p:spPr>
        <p:txBody>
          <a:bodyPr lIns="0" rIns="0" tIns="0" bIns="0"/>
          <a:p>
            <a:endParaRPr b="0" lang="fr-FR" sz="24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5616000" y="7103160"/>
            <a:ext cx="2331000" cy="240840"/>
          </a:xfrm>
          <a:prstGeom prst="rect">
            <a:avLst/>
          </a:prstGeom>
        </p:spPr>
        <p:txBody>
          <a:bodyPr lIns="0" rIns="0" tIns="0" bIns="0"/>
          <a:p>
            <a:pPr algn="ctr"/>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7272000" y="7175160"/>
            <a:ext cx="2348280" cy="168840"/>
          </a:xfrm>
          <a:prstGeom prst="rect">
            <a:avLst/>
          </a:prstGeom>
        </p:spPr>
        <p:txBody>
          <a:bodyPr lIns="0" rIns="0" tIns="0" bIns="0"/>
          <a:p>
            <a:pPr algn="r"/>
            <a:fld id="{45A21CE9-DF9B-4A9D-B333-147C2ACA2637}"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hyperlink" Target="http://www.bouches-du-rhone.gouv.fr/Politiques-publiques/Securite/Securite-civile/La-prevention/Projet-de-porter-a-connaissance-du-risque-minier" TargetMode="External"/><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hyperlink" Target="https://www.legifrance.gouv.fr/affichCode.do?cidTexte=LEGITEXT000006070667&amp;dateTexte=&amp;categorieLien=cid" TargetMode="External"/><Relationship Id="rId2" Type="http://schemas.openxmlformats.org/officeDocument/2006/relationships/hyperlink" Target="https://www.legifrance.gouv.fr/affichCodeArticle.do?cidTexte=LEGITEXT000006074075&amp;idArticle=LEGIARTI000031210187&amp;dateTexte=&amp;categorieLien=cid" TargetMode="External"/><Relationship Id="rId3" Type="http://schemas.openxmlformats.org/officeDocument/2006/relationships/hyperlink" Target="https://www.legifrance.gouv.fr/affichCodeArticle.do?cidTexte=LEGITEXT000006074075&amp;idArticle=LEGIARTI000031210187&amp;dateTexte=&amp;categorieLien=cid" TargetMode="External"/><Relationship Id="rId4" Type="http://schemas.openxmlformats.org/officeDocument/2006/relationships/hyperlink" Target="https://www.legifrance.gouv.fr/affichCodeArticle.do?cidTexte=LEGITEXT000006074075&amp;idArticle=LEGIARTI000031210187&amp;dateTexte=&amp;categorieLien=cid" TargetMode="External"/><Relationship Id="rId5" Type="http://schemas.openxmlformats.org/officeDocument/2006/relationships/hyperlink" Target="https://www.legifrance.gouv.fr/affichCodeArticle.do?cidTexte=LEGITEXT000006074075&amp;idArticle=LEGIARTI000031210187&amp;dateTexte=&amp;categorieLien=cid" TargetMode="External"/><Relationship Id="rId6"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hyperlink" Target="https://www.legifrance.gouv.fr/affichCodeArticle.do?cidTexte=LEGITEXT000006070633&amp;idArticle=LEGIARTI000006390170&amp;dateTexte=&amp;categorieLien=cid" TargetMode="External"/><Relationship Id="rId2" Type="http://schemas.openxmlformats.org/officeDocument/2006/relationships/hyperlink" Target="https://www.legifrance.gouv.fr/affichCodeArticle.do?cidTexte=LEGITEXT000006070633&amp;idArticle=LEGIARTI000006390177&amp;dateTexte=&amp;categorieLien=cid" TargetMode="External"/><Relationship Id="rId3" Type="http://schemas.openxmlformats.org/officeDocument/2006/relationships/hyperlink" Target="https://www.legifrance.gouv.fr/affichCodeArticle.do?cidTexte=LEGITEXT000006070633&amp;idArticle=LEGIARTI000006390169&amp;dateTexte=&amp;categorieLien=cid" TargetMode="External"/><Relationship Id="rId4" Type="http://schemas.openxmlformats.org/officeDocument/2006/relationships/hyperlink" Target="https://www.legifrance.gouv.fr/affichCodeArticle.do?cidTexte=LEGITEXT000006074069&amp;idArticle=LEGIARTI000006797041&amp;dateTexte=&amp;categorieLien=cid" TargetMode="External"/><Relationship Id="rId5"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504000" y="301320"/>
            <a:ext cx="9071640" cy="92268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Urbanisation récente</a:t>
            </a:r>
            <a:endParaRPr b="0" lang="fr-FR" sz="4400" spc="-1" strike="noStrike">
              <a:solidFill>
                <a:srgbClr val="000000"/>
              </a:solidFill>
              <a:uFill>
                <a:solidFill>
                  <a:srgbClr val="ffffff"/>
                </a:solidFill>
              </a:uFill>
              <a:latin typeface="Arial"/>
            </a:endParaRPr>
          </a:p>
        </p:txBody>
      </p:sp>
      <p:pic>
        <p:nvPicPr>
          <p:cNvPr id="42" name="" descr=""/>
          <p:cNvPicPr/>
          <p:nvPr/>
        </p:nvPicPr>
        <p:blipFill>
          <a:blip r:embed="rId1"/>
          <a:stretch/>
        </p:blipFill>
        <p:spPr>
          <a:xfrm>
            <a:off x="866520" y="1224000"/>
            <a:ext cx="4101480" cy="6077520"/>
          </a:xfrm>
          <a:prstGeom prst="rect">
            <a:avLst/>
          </a:prstGeom>
          <a:ln>
            <a:noFill/>
          </a:ln>
        </p:spPr>
      </p:pic>
      <p:graphicFrame>
        <p:nvGraphicFramePr>
          <p:cNvPr id="43" name="Table 2"/>
          <p:cNvGraphicFramePr/>
          <p:nvPr/>
        </p:nvGraphicFramePr>
        <p:xfrm>
          <a:off x="5112000" y="1245960"/>
          <a:ext cx="4594320" cy="5773680"/>
        </p:xfrm>
        <a:graphic>
          <a:graphicData uri="http://schemas.openxmlformats.org/drawingml/2006/table">
            <a:tbl>
              <a:tblPr/>
              <a:tblGrid>
                <a:gridCol w="2721960"/>
                <a:gridCol w="609480"/>
                <a:gridCol w="1263240"/>
              </a:tblGrid>
              <a:tr h="304920">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Logements terminés ou en cours </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242280">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Noms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nSpc>
                          <a:spcPct val="100000"/>
                        </a:lnSpc>
                      </a:pPr>
                      <a:r>
                        <a:rPr b="1" lang="fr-FR" sz="1200" spc="-1" strike="noStrike">
                          <a:solidFill>
                            <a:srgbClr val="000000"/>
                          </a:solidFill>
                          <a:uFill>
                            <a:solidFill>
                              <a:srgbClr val="ffffff"/>
                            </a:solidFill>
                          </a:uFill>
                          <a:latin typeface="Arial"/>
                          <a:ea typeface="Calibri"/>
                        </a:rPr>
                        <a:t>Nbre</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Livraison</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le Solfège (Av. Guérin Marchi)</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5</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2016-2017</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Imp. la Casserole (Lot. Grand Vallat)</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4</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2016-2018</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Clos Jas de Bassas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25</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2017</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Les Mélissanes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14</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2017-2018</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Imp. Des Mésanges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le Bon Temps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8</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Cité des Pins (Brogilum)</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41</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Imp. Jas de Bassas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1</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2017</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Ouvière</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1</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Lot. La Bégude</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1</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2017</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1" lang="fr-FR" sz="1200" spc="-1" strike="noStrike">
                          <a:solidFill>
                            <a:srgbClr val="000000"/>
                          </a:solidFill>
                          <a:uFill>
                            <a:solidFill>
                              <a:srgbClr val="ffffff"/>
                            </a:solidFill>
                          </a:uFill>
                          <a:latin typeface="Arial"/>
                          <a:ea typeface="Calibri"/>
                        </a:rPr>
                        <a:t>Sous total</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106</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Logements en projet</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87720">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Noms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nSpc>
                          <a:spcPct val="100000"/>
                        </a:lnSpc>
                      </a:pPr>
                      <a:r>
                        <a:rPr b="1" lang="fr-FR" sz="1200" spc="-1" strike="noStrike">
                          <a:solidFill>
                            <a:srgbClr val="000000"/>
                          </a:solidFill>
                          <a:uFill>
                            <a:solidFill>
                              <a:srgbClr val="ffffff"/>
                            </a:solidFill>
                          </a:uFill>
                          <a:latin typeface="Arial"/>
                          <a:ea typeface="Calibri"/>
                        </a:rPr>
                        <a:t>Nbre</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Horizon 2019-2020</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Pré Ouvière (logements)</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30</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Pré Ouvière (Rés. senior)</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60</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Terrain Campillo</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12</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xBody>
                    <a:bodyPr lIns="90000" rIns="90000" tIns="46800" bIns="46800"/>
                    <a:p>
                      <a:pPr>
                        <a:lnSpc>
                          <a:spcPct val="100000"/>
                        </a:lnSpc>
                      </a:pPr>
                      <a:r>
                        <a:rPr b="0" lang="fr-FR" sz="1200" spc="-1" strike="noStrike">
                          <a:solidFill>
                            <a:srgbClr val="000000"/>
                          </a:solidFill>
                          <a:uFill>
                            <a:solidFill>
                              <a:srgbClr val="ffffff"/>
                            </a:solidFill>
                          </a:uFill>
                          <a:latin typeface="Arial"/>
                          <a:ea typeface="Calibri"/>
                        </a:rPr>
                        <a:t>Ferme Mory  Bégude 12?</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tIns="46800" bIns="46800"/>
                    <a:p>
                      <a:pPr algn="ctr">
                        <a:lnSpc>
                          <a:spcPct val="100000"/>
                        </a:lnSpc>
                      </a:pPr>
                      <a:r>
                        <a:rPr b="0" lang="fr-FR" sz="1200" spc="-1" strike="noStrike">
                          <a:solidFill>
                            <a:srgbClr val="000000"/>
                          </a:solidFill>
                          <a:uFill>
                            <a:solidFill>
                              <a:srgbClr val="ffffff"/>
                            </a:solidFill>
                          </a:uFill>
                          <a:latin typeface="Arial"/>
                          <a:ea typeface="Calibri"/>
                        </a:rPr>
                        <a:t>X</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42280">
                <a:tc>
                  <a:txBody>
                    <a:bodyPr lIns="90000" rIns="90000" tIns="46800" bIns="46800"/>
                    <a:p>
                      <a:pPr>
                        <a:lnSpc>
                          <a:spcPct val="100000"/>
                        </a:lnSpc>
                      </a:pPr>
                      <a:r>
                        <a:rPr b="1" lang="fr-FR" sz="1200" spc="-1" strike="noStrike">
                          <a:solidFill>
                            <a:srgbClr val="000000"/>
                          </a:solidFill>
                          <a:uFill>
                            <a:solidFill>
                              <a:srgbClr val="ffffff"/>
                            </a:solidFill>
                          </a:uFill>
                          <a:latin typeface="Arial"/>
                          <a:ea typeface="Calibri"/>
                        </a:rPr>
                        <a:t>Sous total</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102</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42280">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216000">
                <a:tc>
                  <a:txBody>
                    <a:bodyPr lIns="90000" rIns="90000" tIns="46800" bIns="46800"/>
                    <a:p>
                      <a:pPr algn="ctr">
                        <a:lnSpc>
                          <a:spcPct val="100000"/>
                        </a:lnSpc>
                      </a:pPr>
                      <a:r>
                        <a:rPr b="1" lang="fr-FR" sz="1200" spc="-1" strike="noStrike">
                          <a:solidFill>
                            <a:srgbClr val="000000"/>
                          </a:solidFill>
                          <a:uFill>
                            <a:solidFill>
                              <a:srgbClr val="ffffff"/>
                            </a:solidFill>
                          </a:uFill>
                          <a:latin typeface="Arial"/>
                          <a:ea typeface="Calibri"/>
                        </a:rPr>
                        <a:t>Total Période 2016-2020 : 208</a:t>
                      </a:r>
                      <a:endParaRPr b="0" lang="fr-FR" sz="1200" spc="-1" strike="noStrike">
                        <a:solidFill>
                          <a:srgbClr val="000000"/>
                        </a:solidFill>
                        <a:uFill>
                          <a:solidFill>
                            <a:srgbClr val="ffffff"/>
                          </a:solidFill>
                        </a:u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504000" y="177840"/>
            <a:ext cx="9071640" cy="830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Responsabilité du maire</a:t>
            </a:r>
            <a:endParaRPr b="0" lang="fr-FR" sz="4400" spc="-1" strike="noStrike">
              <a:solidFill>
                <a:srgbClr val="000000"/>
              </a:solidFill>
              <a:uFill>
                <a:solidFill>
                  <a:srgbClr val="ffffff"/>
                </a:solidFill>
              </a:uFill>
              <a:latin typeface="Arial"/>
            </a:endParaRPr>
          </a:p>
        </p:txBody>
      </p:sp>
      <p:sp>
        <p:nvSpPr>
          <p:cNvPr id="66" name="TextShape 2"/>
          <p:cNvSpPr txBox="1"/>
          <p:nvPr/>
        </p:nvSpPr>
        <p:spPr>
          <a:xfrm>
            <a:off x="504000" y="1008000"/>
            <a:ext cx="9071640" cy="6336000"/>
          </a:xfrm>
          <a:prstGeom prst="rect">
            <a:avLst/>
          </a:prstGeom>
          <a:noFill/>
          <a:ln>
            <a:noFill/>
          </a:ln>
        </p:spPr>
        <p:txBody>
          <a:bodyPr lIns="0" rIns="0" tIns="0" bIns="0">
            <a:normAutofit/>
          </a:bodyPr>
          <a:p>
            <a:r>
              <a:rPr b="0" lang="fr-FR" sz="1400" spc="-1" strike="noStrike">
                <a:solidFill>
                  <a:srgbClr val="000000"/>
                </a:solidFill>
                <a:uFill>
                  <a:solidFill>
                    <a:srgbClr val="ffffff"/>
                  </a:solidFill>
                </a:uFill>
                <a:latin typeface="Arial"/>
              </a:rPr>
              <a:t>A quel titre un élu peut-il voir sa responsabilité engagée au titre d’un accident de la circulation ?</a:t>
            </a:r>
            <a:endParaRPr b="0" lang="fr-FR" sz="1400" spc="-1" strike="noStrike">
              <a:solidFill>
                <a:srgbClr val="000000"/>
              </a:solidFill>
              <a:uFill>
                <a:solidFill>
                  <a:srgbClr val="ffffff"/>
                </a:solidFill>
              </a:uFill>
              <a:latin typeface="Arial"/>
            </a:endParaRPr>
          </a:p>
          <a:p>
            <a:pPr marL="432000" indent="-324000">
              <a:spcBef>
                <a:spcPts val="1414"/>
              </a:spcBef>
              <a:buClr>
                <a:srgbClr val="000000"/>
              </a:buClr>
              <a:buFont typeface="StarSymbol"/>
              <a:buAutoNum type="arabicParenR"/>
            </a:pPr>
            <a:r>
              <a:rPr b="0" lang="fr-FR" sz="1200" spc="-1" strike="noStrike">
                <a:solidFill>
                  <a:srgbClr val="000000"/>
                </a:solidFill>
                <a:uFill>
                  <a:solidFill>
                    <a:srgbClr val="ffffff"/>
                  </a:solidFill>
                </a:uFill>
                <a:latin typeface="Arial"/>
              </a:rPr>
              <a:t>Une défaillance dans l’exercice des pouvoirs de police </a:t>
            </a:r>
            <a:r>
              <a:rPr b="0" lang="fr-FR" sz="1200" spc="-1" strike="noStrike">
                <a:solidFill>
                  <a:srgbClr val="000000"/>
                </a:solidFill>
                <a:uFill>
                  <a:solidFill>
                    <a:srgbClr val="ffffff"/>
                  </a:solidFill>
                </a:uFill>
                <a:latin typeface="Arial"/>
              </a:rPr>
              <a:t>(notamment les </a:t>
            </a:r>
            <a:r>
              <a:rPr b="1" lang="fr-FR" sz="1200" spc="-1" strike="noStrike">
                <a:solidFill>
                  <a:srgbClr val="000000"/>
                </a:solidFill>
                <a:uFill>
                  <a:solidFill>
                    <a:srgbClr val="ffffff"/>
                  </a:solidFill>
                </a:uFill>
                <a:latin typeface="Arial"/>
              </a:rPr>
              <a:t>articles L 2212-2, L2213-1 et L2213-24 du Code général des collectivités territoriales.</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En tant qu’autorité de police le maire dispose de prérogatives importantes qui peuvent influencer négativement ou positivement sur la sécurité routière. Sa responsabilité peut être engagée à plusieurs titres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soit en prenant des mesures de police qui s’avèrent malheureuses ou insuffisantes;</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soit en </a:t>
            </a:r>
            <a:r>
              <a:rPr b="1" lang="fr-FR" sz="1200" spc="-1" strike="noStrike">
                <a:solidFill>
                  <a:srgbClr val="000000"/>
                </a:solidFill>
                <a:uFill>
                  <a:solidFill>
                    <a:srgbClr val="ffffff"/>
                  </a:solidFill>
                </a:uFill>
                <a:latin typeface="Arial"/>
              </a:rPr>
              <a:t>s’abstenant de prendre des mesures</a:t>
            </a:r>
            <a:r>
              <a:rPr b="0" lang="fr-FR" sz="1200" spc="-1" strike="noStrike">
                <a:solidFill>
                  <a:srgbClr val="000000"/>
                </a:solidFill>
                <a:uFill>
                  <a:solidFill>
                    <a:srgbClr val="ffffff"/>
                  </a:solidFill>
                </a:uFill>
                <a:latin typeface="Arial"/>
              </a:rPr>
              <a:t> de police pour remédier à une situation dangereuse dont il a connaissance;</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soit en prenant les bonnes mesures mais en ne s’assurant pas ensuite de leur effectivité.</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La police de la circulation s’exerce sur l’ensemble des voies communales (y compris les chemins ruraux et les voies privées ouvertes à la circulation publique) et sur les routes nationales et départementales à l’intérieur de l’agglomération : </a:t>
            </a:r>
            <a:r>
              <a:rPr b="1" lang="fr-FR" sz="1200" spc="-1" strike="noStrike">
                <a:solidFill>
                  <a:srgbClr val="000000"/>
                </a:solidFill>
                <a:uFill>
                  <a:solidFill>
                    <a:srgbClr val="ffffff"/>
                  </a:solidFill>
                </a:uFill>
                <a:latin typeface="Arial"/>
              </a:rPr>
              <a:t>fixation d’une limitation de vitesse plus restrictive, création d’un passage piéton</a:t>
            </a:r>
            <a:r>
              <a:rPr b="0" lang="fr-FR" sz="1200" spc="-1" strike="noStrike">
                <a:solidFill>
                  <a:srgbClr val="000000"/>
                </a:solidFill>
                <a:uFill>
                  <a:solidFill>
                    <a:srgbClr val="ffffff"/>
                  </a:solidFill>
                </a:uFill>
                <a:latin typeface="Arial"/>
              </a:rPr>
              <a:t>, installation d’un feu de signalisation, délimitation de l’agglomération, interdiction de circuler pour certains véhicules, ...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Font typeface="StarSymbol"/>
              <a:buAutoNum type="arabicParenR"/>
            </a:pPr>
            <a:r>
              <a:rPr b="0" lang="fr-FR" sz="1200" spc="-1" strike="noStrike">
                <a:solidFill>
                  <a:srgbClr val="000000"/>
                </a:solidFill>
                <a:uFill>
                  <a:solidFill>
                    <a:srgbClr val="ffffff"/>
                  </a:solidFill>
                </a:uFill>
                <a:latin typeface="Arial"/>
              </a:rPr>
              <a:t>Autres sources potentielles de responsabilité</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La responsabilité de la commune voire la responsabilité du maire pourrait être engagée en cas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d’implication d’un ouvrage public </a:t>
            </a:r>
            <a:r>
              <a:rPr b="0" lang="fr-FR" sz="1200" spc="-1" strike="noStrike">
                <a:solidFill>
                  <a:srgbClr val="000000"/>
                </a:solidFill>
                <a:uFill>
                  <a:solidFill>
                    <a:srgbClr val="ffffff"/>
                  </a:solidFill>
                </a:uFill>
                <a:latin typeface="Arial"/>
              </a:rPr>
              <a:t>(un mauvais éclairage public, un ralentisseur non conforme, un mauvais entretien d’un chemin rural... peuvent être à l’origine d’un accident).</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de défaillance dans l’organisation ou la signalisation des chantiers</a:t>
            </a:r>
            <a:r>
              <a:rPr b="0" lang="fr-FR" sz="1200" spc="-1" strike="noStrike">
                <a:solidFill>
                  <a:srgbClr val="000000"/>
                </a:solidFill>
                <a:uFill>
                  <a:solidFill>
                    <a:srgbClr val="ffffff"/>
                  </a:solidFill>
                </a:uFill>
                <a:latin typeface="Arial"/>
              </a:rPr>
              <a:t>.</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d’implication d’un véhicule communal</a:t>
            </a:r>
            <a:r>
              <a:rPr b="0" lang="fr-FR" sz="1200" spc="-1" strike="noStrike">
                <a:solidFill>
                  <a:srgbClr val="000000"/>
                </a:solidFill>
                <a:uFill>
                  <a:solidFill>
                    <a:srgbClr val="ffffff"/>
                  </a:solidFill>
                </a:uFill>
                <a:latin typeface="Arial"/>
              </a:rPr>
              <a:t>.</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de défaillance dans l’organisation des transports scolaires </a:t>
            </a:r>
            <a:r>
              <a:rPr b="0" lang="fr-FR" sz="1200" spc="-1" strike="noStrike">
                <a:solidFill>
                  <a:srgbClr val="000000"/>
                </a:solidFill>
                <a:uFill>
                  <a:solidFill>
                    <a:srgbClr val="ffffff"/>
                  </a:solidFill>
                </a:uFill>
                <a:latin typeface="Arial"/>
              </a:rPr>
              <a:t>(arrêt de bus non sécurisé, bus mal entretenu, la violation des règles relatives au transport des enfants...).</a:t>
            </a:r>
            <a:endParaRPr b="0" lang="fr-FR" sz="12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504000" y="216000"/>
            <a:ext cx="9071640" cy="1347480"/>
          </a:xfrm>
          <a:prstGeom prst="rect">
            <a:avLst/>
          </a:prstGeom>
          <a:noFill/>
          <a:ln>
            <a:noFill/>
          </a:ln>
        </p:spPr>
        <p:txBody>
          <a:bodyPr lIns="0" rIns="0" tIns="0" bIns="0" anchor="ctr"/>
          <a:p>
            <a:pPr marL="216000" indent="-216000" algn="ctr">
              <a:buClr>
                <a:srgbClr val="000000"/>
              </a:buClr>
              <a:buSzPct val="45000"/>
              <a:buFont typeface="Wingdings" charset="2"/>
              <a:buChar char=""/>
            </a:pPr>
            <a:r>
              <a:rPr b="0" lang="fr-FR" sz="4000" spc="-1" strike="noStrike">
                <a:solidFill>
                  <a:srgbClr val="000000"/>
                </a:solidFill>
                <a:uFill>
                  <a:solidFill>
                    <a:srgbClr val="ffffff"/>
                  </a:solidFill>
                </a:uFill>
                <a:latin typeface="Arial"/>
              </a:rPr>
              <a:t>Entretien d'une route départementale traversant une commune</a:t>
            </a:r>
            <a:endParaRPr b="0" lang="fr-FR" sz="4000" spc="-1" strike="noStrike">
              <a:solidFill>
                <a:srgbClr val="000000"/>
              </a:solidFill>
              <a:uFill>
                <a:solidFill>
                  <a:srgbClr val="ffffff"/>
                </a:solidFill>
              </a:uFill>
              <a:latin typeface="Arial"/>
            </a:endParaRPr>
          </a:p>
        </p:txBody>
      </p:sp>
      <p:sp>
        <p:nvSpPr>
          <p:cNvPr id="68" name="TextShape 2"/>
          <p:cNvSpPr txBox="1"/>
          <p:nvPr/>
        </p:nvSpPr>
        <p:spPr>
          <a:xfrm>
            <a:off x="504000" y="1728000"/>
            <a:ext cx="9071640" cy="5328000"/>
          </a:xfrm>
          <a:prstGeom prst="rect">
            <a:avLst/>
          </a:prstGeom>
          <a:noFill/>
          <a:ln>
            <a:noFill/>
          </a:ln>
        </p:spPr>
        <p:txBody>
          <a:bodyPr lIns="0" rIns="0" tIns="0" bIns="0">
            <a:normAutofit/>
          </a:bodyPr>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L'</a:t>
            </a:r>
            <a:r>
              <a:rPr b="1" lang="fr-FR" sz="1200" spc="-1" strike="noStrike">
                <a:solidFill>
                  <a:srgbClr val="000000"/>
                </a:solidFill>
                <a:uFill>
                  <a:solidFill>
                    <a:srgbClr val="ffffff"/>
                  </a:solidFill>
                </a:uFill>
                <a:latin typeface="Arial"/>
              </a:rPr>
              <a:t>article L. 131-2</a:t>
            </a:r>
            <a:r>
              <a:rPr b="0" lang="fr-FR" sz="1200" spc="-1" strike="noStrike">
                <a:solidFill>
                  <a:srgbClr val="000000"/>
                </a:solidFill>
                <a:uFill>
                  <a:solidFill>
                    <a:srgbClr val="ffffff"/>
                  </a:solidFill>
                </a:uFill>
                <a:latin typeface="Arial"/>
              </a:rPr>
              <a:t> du même code rappelle d'ailleurs que « les dépenses relatives à la construction, à l'aménagement et à l'entretien des routes départementales sont à la charge du département ». Le code général des collectivités territoriales (CGCT) précise également en son </a:t>
            </a:r>
            <a:r>
              <a:rPr b="1" lang="fr-FR" sz="1200" spc="-1" strike="noStrike">
                <a:solidFill>
                  <a:srgbClr val="000000"/>
                </a:solidFill>
                <a:uFill>
                  <a:solidFill>
                    <a:srgbClr val="ffffff"/>
                  </a:solidFill>
                </a:uFill>
                <a:latin typeface="Arial"/>
              </a:rPr>
              <a:t>article L. 3321-1</a:t>
            </a:r>
            <a:r>
              <a:rPr b="0" lang="fr-FR" sz="1200" spc="-1" strike="noStrike">
                <a:solidFill>
                  <a:srgbClr val="000000"/>
                </a:solidFill>
                <a:uFill>
                  <a:solidFill>
                    <a:srgbClr val="ffffff"/>
                  </a:solidFill>
                </a:uFill>
                <a:latin typeface="Arial"/>
              </a:rPr>
              <a:t> (16°) que sont obligatoires pour les départements « Les dépenses d'entretien et construction de la voirie départementale », étant rappelé que la voirie est constituée de l'emprise de la route et de ses dépendances.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1" lang="fr-FR" sz="1200" spc="-1" strike="noStrike">
                <a:solidFill>
                  <a:srgbClr val="000000"/>
                </a:solidFill>
                <a:uFill>
                  <a:solidFill>
                    <a:srgbClr val="ffffff"/>
                  </a:solidFill>
                </a:uFill>
                <a:latin typeface="Arial"/>
              </a:rPr>
              <a:t>En tout état de cause, une route départementale qui traverse une commune continue d'appartenir au département qui doit en assurer la gestion et l'entretien</a:t>
            </a:r>
            <a:r>
              <a:rPr b="0" lang="fr-FR" sz="1200" spc="-1" strike="noStrike">
                <a:solidFill>
                  <a:srgbClr val="000000"/>
                </a:solidFill>
                <a:uFill>
                  <a:solidFill>
                    <a:srgbClr val="ffffff"/>
                  </a:solidFill>
                </a:uFill>
                <a:latin typeface="Arial"/>
              </a:rPr>
              <a:t> (CAA de Douai, 18 mai 2004, n° 01DA00001).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Pour autant, des obligations pèsent également sur la commune au titre de l'exercice de la police municipale. En effet, comme le prévoit l'</a:t>
            </a:r>
            <a:r>
              <a:rPr b="1" lang="fr-FR" sz="1200" spc="-1" strike="noStrike">
                <a:solidFill>
                  <a:srgbClr val="000000"/>
                </a:solidFill>
                <a:uFill>
                  <a:solidFill>
                    <a:srgbClr val="ffffff"/>
                  </a:solidFill>
                </a:uFill>
                <a:latin typeface="Arial"/>
              </a:rPr>
              <a:t>article L. 2212-2 du CGCT</a:t>
            </a:r>
            <a:r>
              <a:rPr b="0" lang="fr-FR" sz="1200" spc="-1" strike="noStrike">
                <a:solidFill>
                  <a:srgbClr val="000000"/>
                </a:solidFill>
                <a:uFill>
                  <a:solidFill>
                    <a:srgbClr val="ffffff"/>
                  </a:solidFill>
                </a:uFill>
                <a:latin typeface="Arial"/>
              </a:rPr>
              <a:t>, celle-ci a pour mission d'assurer le bon ordre, la sûreté, la sécurité et la salubrité publiques et elle comprend notamment tout ce qui intéresse la sûreté et la commodité du passage dans les rues, quais, places et voies publiques. En outre, le maire, en application de l'a</a:t>
            </a:r>
            <a:r>
              <a:rPr b="1" lang="fr-FR" sz="1200" spc="-1" strike="noStrike">
                <a:solidFill>
                  <a:srgbClr val="000000"/>
                </a:solidFill>
                <a:uFill>
                  <a:solidFill>
                    <a:srgbClr val="ffffff"/>
                  </a:solidFill>
                </a:uFill>
                <a:latin typeface="Arial"/>
              </a:rPr>
              <a:t>rticle L. 2213-1 du CGCT</a:t>
            </a:r>
            <a:r>
              <a:rPr b="0" lang="fr-FR" sz="1200" spc="-1" strike="noStrike">
                <a:solidFill>
                  <a:srgbClr val="000000"/>
                </a:solidFill>
                <a:uFill>
                  <a:solidFill>
                    <a:srgbClr val="ffffff"/>
                  </a:solidFill>
                </a:uFill>
                <a:latin typeface="Arial"/>
              </a:rPr>
              <a:t>, exerce la police de la circulation sur l'ensemble des voies de circulation à l'intérieur de l'agglomération, dont les voies départementales.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Au regard de l'ensemble de ces éléments, lorsqu'une route départementale traverse une commune, il y a concours des obligations incombant au département au titre de l'entretien de la route et de celles incombant à la commune au titre des obligations relatives à l'exercice de la police municipale. Les collectivités concernées doivent en conséquence, chacune pour leur part, mettre en œuvre les mesures relevant de leur compétence, une convention pouvant permettre de coordonner les objectifs et de clarifier les rôles de chacune des collectivités. En cas d'accidents survenant sur une portion de route départementale située en agglomération, le contentieux donne nombre d'exemples de partage de responsabilité entre la commune, au titre de ses pouvoirs de police, et le département, autorité gestionnaire de l'ouvrage. Ministère de l'intérieur,</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200" spc="-1" strike="noStrike">
                <a:solidFill>
                  <a:srgbClr val="000000"/>
                </a:solidFill>
                <a:uFill>
                  <a:solidFill>
                    <a:srgbClr val="ffffff"/>
                  </a:solidFill>
                </a:uFill>
                <a:latin typeface="Arial"/>
              </a:rPr>
              <a:t>De manière générale, l'obligation d'entretien des biens relevant du domaine public incombe à la collectivité publique propriétaire, afin de conserver à ces biens leur destination. Ainsi, le département a l'obligation d'entretenir son domaine public et notamment son domaine public routier, lequel est affecté aux besoins de la circulation terrestre, comme le prévoit l'</a:t>
            </a:r>
            <a:r>
              <a:rPr b="1" lang="fr-FR" sz="1200" spc="-1" strike="noStrike">
                <a:solidFill>
                  <a:srgbClr val="000000"/>
                </a:solidFill>
                <a:uFill>
                  <a:solidFill>
                    <a:srgbClr val="ffffff"/>
                  </a:solidFill>
                </a:uFill>
                <a:latin typeface="Arial"/>
              </a:rPr>
              <a:t>article L. 111-1 du code de la voirie routière</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1000" spc="-1" strike="noStrike">
                <a:solidFill>
                  <a:srgbClr val="000000"/>
                </a:solidFill>
                <a:uFill>
                  <a:solidFill>
                    <a:srgbClr val="ffffff"/>
                  </a:solidFill>
                </a:uFill>
                <a:latin typeface="Arial"/>
              </a:rPr>
              <a:t>Extrait d’une réponse publiée dans le JO Sénat du 11/09/2014 - page 2074</a:t>
            </a:r>
            <a:endParaRPr b="0" lang="fr-FR" sz="10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504000" y="144000"/>
            <a:ext cx="9071640" cy="1283400"/>
          </a:xfrm>
          <a:prstGeom prst="rect">
            <a:avLst/>
          </a:prstGeom>
          <a:noFill/>
          <a:ln>
            <a:noFill/>
          </a:ln>
        </p:spPr>
        <p:txBody>
          <a:bodyPr lIns="0" rIns="0" tIns="0" bIns="0" anchor="ctr"/>
          <a:p>
            <a:pPr algn="ctr"/>
            <a:r>
              <a:rPr b="0" lang="fr-FR" sz="4000" spc="-1" strike="noStrike">
                <a:solidFill>
                  <a:srgbClr val="000000"/>
                </a:solidFill>
                <a:uFill>
                  <a:solidFill>
                    <a:srgbClr val="ffffff"/>
                  </a:solidFill>
                </a:uFill>
                <a:latin typeface="Arial"/>
                <a:ea typeface="DejaVu Sans"/>
              </a:rPr>
              <a:t>Gestion de la voirie communale</a:t>
            </a:r>
            <a:br/>
            <a:r>
              <a:rPr b="0" lang="fr-FR" sz="4000" spc="-1" strike="noStrike">
                <a:solidFill>
                  <a:srgbClr val="000000"/>
                </a:solidFill>
                <a:uFill>
                  <a:solidFill>
                    <a:srgbClr val="ffffff"/>
                  </a:solidFill>
                </a:uFill>
                <a:latin typeface="Arial"/>
                <a:ea typeface="DejaVu Sans"/>
              </a:rPr>
              <a:t>Guide de la police de la circulation</a:t>
            </a:r>
            <a:br/>
            <a:r>
              <a:rPr b="0" lang="fr-FR" sz="1000" spc="-1" strike="noStrike">
                <a:solidFill>
                  <a:srgbClr val="000000"/>
                </a:solidFill>
                <a:uFill>
                  <a:solidFill>
                    <a:srgbClr val="ffffff"/>
                  </a:solidFill>
                </a:uFill>
                <a:latin typeface="Arial"/>
                <a:ea typeface="DejaVu Sans"/>
              </a:rPr>
              <a:t>Extrait du guide de la police de la circulation (2010 DDT / SIAPP)</a:t>
            </a:r>
            <a:endParaRPr b="0" lang="fr-FR" sz="1000" spc="-1" strike="noStrike">
              <a:solidFill>
                <a:srgbClr val="000000"/>
              </a:solidFill>
              <a:uFill>
                <a:solidFill>
                  <a:srgbClr val="ffffff"/>
                </a:solidFill>
              </a:uFill>
              <a:latin typeface="Arial"/>
            </a:endParaRPr>
          </a:p>
        </p:txBody>
      </p:sp>
      <p:sp>
        <p:nvSpPr>
          <p:cNvPr id="70" name="TextShape 2"/>
          <p:cNvSpPr txBox="1"/>
          <p:nvPr/>
        </p:nvSpPr>
        <p:spPr>
          <a:xfrm>
            <a:off x="792000" y="1656000"/>
            <a:ext cx="8496000" cy="5052600"/>
          </a:xfrm>
          <a:prstGeom prst="rect">
            <a:avLst/>
          </a:prstGeom>
          <a:noFill/>
          <a:ln>
            <a:noFill/>
          </a:ln>
        </p:spPr>
        <p:txBody>
          <a:bodyPr lIns="90000" rIns="90000" tIns="45000" bIns="45000"/>
          <a:p>
            <a:endParaRPr b="0" lang="fr-FR" sz="18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ea typeface="DAAAAA+TimesNewRomanPS-BoldItalicMT"/>
              </a:rPr>
              <a:t>Arrêtés permanents </a:t>
            </a:r>
            <a:r>
              <a:rPr b="1" lang="fr-FR" sz="1200" spc="-1" strike="noStrike">
                <a:solidFill>
                  <a:srgbClr val="000000"/>
                </a:solidFill>
                <a:uFill>
                  <a:solidFill>
                    <a:srgbClr val="ffffff"/>
                  </a:solidFill>
                </a:uFill>
                <a:latin typeface="Arial"/>
                <a:ea typeface="CAAAAA+TimesNewRomanPSMT"/>
              </a:rPr>
              <a:t>:</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Ils sont motivés par :</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La configuration des lieux pouvant exposer les personnes ou les biens : difficulté d'intervention des secours,</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endroits très fréquentés par les piétons, les enfants...</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La sécurité routière : manque de visibilité, voie étroite, trafic important...</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La conservation du patrimoine : structures de chaussée ne permettant pas la circulation de charges</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importantes, caractéristiques ou état d'ouvrages d'art...</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La tranquillité publique, les nuisances : proximité d'une école, d'un hôpital...</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Ils concernent les mesures suivantes :</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Régime de priorité aux carrefours : feux de circulation, balise de priorité, stops, carrefour giratoire,</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1" lang="fr-FR" sz="1200" spc="-1" strike="noStrike">
                <a:solidFill>
                  <a:srgbClr val="000000"/>
                </a:solidFill>
                <a:uFill>
                  <a:solidFill>
                    <a:srgbClr val="ffffff"/>
                  </a:solidFill>
                </a:uFill>
                <a:latin typeface="Arial"/>
                <a:ea typeface="CAAAAA+TimesNewRomanPSMT"/>
              </a:rPr>
              <a:t>Limites d'agglomération,</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1" lang="fr-FR" sz="1200" spc="-1" strike="noStrike">
                <a:solidFill>
                  <a:srgbClr val="000000"/>
                </a:solidFill>
                <a:uFill>
                  <a:solidFill>
                    <a:srgbClr val="ffffff"/>
                  </a:solidFill>
                </a:uFill>
                <a:latin typeface="Arial"/>
                <a:ea typeface="CAAAAA+TimesNewRomanPSMT"/>
              </a:rPr>
              <a:t>Réglementation de la vitesse,</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Réglementation du stationnement,</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Sens unique ou interdit,</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Sens prioritaire,</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Interdiction de dépasser,</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Interdiction de circuler à certains types de véhicules du fait de la catégorie de ceux-ci ou par limitation de</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hauteur, de tonnage, de longueur ou de largeur,</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200" spc="-1" strike="noStrike">
                <a:solidFill>
                  <a:srgbClr val="000000"/>
                </a:solidFill>
                <a:uFill>
                  <a:solidFill>
                    <a:srgbClr val="ffffff"/>
                  </a:solidFill>
                </a:uFill>
                <a:latin typeface="Arial"/>
                <a:ea typeface="CAAAAA+TimesNewRomanPSMT"/>
              </a:rPr>
              <a:t>Interdiction de tourner.</a:t>
            </a:r>
            <a:endParaRPr b="0" lang="fr-FR" sz="12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Les arrêtés pris par le maire ou le président de la communauté de communes (ou d'agglomération) dans le cadre</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de leur pouvoir de police de la circulation ne sont pas assujettis à l'obligation de transmission au préfet (Article</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2131-2-2 du CGCT).</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Cependant le préfet peut procéder à l'examen de la légalité des actes et déférer au tribunal administratif celui</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ea typeface="CAAAAA+TimesNewRomanPSMT"/>
              </a:rPr>
              <a:t>qu'il estime contraire à la légalité, et pour lequel il peut demander le sursis à exécution.</a:t>
            </a:r>
            <a:endParaRPr b="0" lang="fr-FR" sz="12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504000" y="301320"/>
            <a:ext cx="9071640" cy="1262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Nouvelles constructions et carte scolaire.</a:t>
            </a:r>
            <a:endParaRPr b="0" lang="fr-FR" sz="4400" spc="-1" strike="noStrike">
              <a:solidFill>
                <a:srgbClr val="000000"/>
              </a:solidFill>
              <a:uFill>
                <a:solidFill>
                  <a:srgbClr val="ffffff"/>
                </a:solidFill>
              </a:uFill>
              <a:latin typeface="Arial"/>
            </a:endParaRPr>
          </a:p>
        </p:txBody>
      </p:sp>
      <p:sp>
        <p:nvSpPr>
          <p:cNvPr id="45" name="TextShape 2"/>
          <p:cNvSpPr txBox="1"/>
          <p:nvPr/>
        </p:nvSpPr>
        <p:spPr>
          <a:xfrm>
            <a:off x="1152000" y="1757880"/>
            <a:ext cx="7272000" cy="4248360"/>
          </a:xfrm>
          <a:prstGeom prst="rect">
            <a:avLst/>
          </a:prstGeom>
          <a:noFill/>
          <a:ln>
            <a:noFill/>
          </a:ln>
        </p:spPr>
        <p:txBody>
          <a:bodyPr lIns="90000" rIns="90000" tIns="45000" bIns="45000"/>
          <a:p>
            <a:r>
              <a:rPr b="0" lang="fr-FR" sz="1400" spc="-1" strike="noStrike">
                <a:solidFill>
                  <a:srgbClr val="000000"/>
                </a:solidFill>
                <a:uFill>
                  <a:solidFill>
                    <a:srgbClr val="ffffff"/>
                  </a:solidFill>
                </a:uFill>
                <a:latin typeface="Arial"/>
              </a:rPr>
              <a:t>Parmi ces 239 logements nouveaux, au moins 150 vont héberger des familles avec enfant en age d’être scolarisé (calcul moyen d'un par famille?) cette année et dans les deux ans à venir.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Vu l’absence de d’accotement le long de le D96, de piste cyclable ou d’aménagement de sécurité,  la majorité d'entre eux devra d'être accompagnés en voiture (circulation, parking déjà saturé),</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Ces familles dépendent de la carte scolaire de l'école Ouvière </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Questions</a:t>
            </a:r>
            <a:r>
              <a:rPr b="0" lang="fr-FR" sz="1400" spc="-1" strike="noStrike">
                <a:solidFill>
                  <a:srgbClr val="000000"/>
                </a:solidFill>
                <a:uFill>
                  <a:solidFill>
                    <a:srgbClr val="ffffff"/>
                  </a:solidFill>
                </a:uFill>
                <a:latin typeface="Arial"/>
              </a:rPr>
              <a:t> :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Qu'est-il prévu pour les accueillir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Iront-ils tous à l'école de l'Ouvière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Y aura-t-il une nouvelle carte scolaire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	</a:t>
            </a:r>
            <a:r>
              <a:rPr b="0" lang="fr-FR" sz="1400" spc="-1" strike="noStrike">
                <a:solidFill>
                  <a:srgbClr val="000000"/>
                </a:solidFill>
                <a:uFill>
                  <a:solidFill>
                    <a:srgbClr val="ffffff"/>
                  </a:solidFill>
                </a:uFill>
                <a:latin typeface="Arial"/>
              </a:rPr>
              <a:t>De nouvelles écoles prévues ?</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Sachant que :</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L'école L'Ouvière accueille déjà 336 élèves (74 en maternelle et 262  en élémentaire).</a:t>
            </a:r>
            <a:endParaRPr b="0" lang="fr-FR" sz="14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Une onzième et dernière classe possible (dans les bâtiments actuels) avec 12 élèves vient d'être ouverte, pouvant accueillir encore 15 élèves de plus au maximum. </a:t>
            </a:r>
            <a:endParaRPr b="0" lang="fr-FR" sz="14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endParaRPr b="0" lang="fr-FR" sz="1400" spc="-1" strike="noStrike">
              <a:solidFill>
                <a:srgbClr val="000000"/>
              </a:solidFill>
              <a:uFill>
                <a:solidFill>
                  <a:srgbClr val="ffffff"/>
                </a:solidFill>
              </a:uFill>
              <a:latin typeface="Arial"/>
            </a:endParaRPr>
          </a:p>
          <a:p>
            <a:pPr marL="216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Toutes les autres écoles de la commune sont au maximum de leur capacité d'accueil : </a:t>
            </a:r>
            <a:endParaRPr b="0" lang="fr-FR" sz="14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Roque Martine : 203 enfants (3 classes de maternelle, 5 de primaire)</a:t>
            </a:r>
            <a:endParaRPr b="0" lang="fr-FR" sz="14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14 Juillet : 106 élèves (4 classes)</a:t>
            </a:r>
            <a:endParaRPr b="0" lang="fr-FR" sz="1400" spc="-1" strike="noStrike">
              <a:solidFill>
                <a:srgbClr val="000000"/>
              </a:solidFill>
              <a:uFill>
                <a:solidFill>
                  <a:srgbClr val="ffffff"/>
                </a:solidFill>
              </a:uFill>
              <a:latin typeface="Arial"/>
            </a:endParaRPr>
          </a:p>
          <a:p>
            <a:pPr lvl="1" marL="432000" indent="-216000">
              <a:buClr>
                <a:srgbClr val="000000"/>
              </a:buClr>
              <a:buSzPct val="45000"/>
              <a:buFont typeface="Wingdings" charset="2"/>
              <a:buChar char=""/>
            </a:pPr>
            <a:r>
              <a:rPr b="0" lang="fr-FR" sz="1400" spc="-1" strike="noStrike">
                <a:solidFill>
                  <a:srgbClr val="000000"/>
                </a:solidFill>
                <a:uFill>
                  <a:solidFill>
                    <a:srgbClr val="ffffff"/>
                  </a:solidFill>
                </a:uFill>
                <a:latin typeface="Arial"/>
              </a:rPr>
              <a:t>Rimbaud : 129 élèves (5 classes)</a:t>
            </a:r>
            <a:endParaRPr b="0" lang="fr-FR" sz="14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PLU rond-point de l’Europe</a:t>
            </a:r>
            <a:endParaRPr b="0" lang="fr-FR" sz="4400" spc="-1" strike="noStrike">
              <a:solidFill>
                <a:srgbClr val="000000"/>
              </a:solidFill>
              <a:uFill>
                <a:solidFill>
                  <a:srgbClr val="ffffff"/>
                </a:solidFill>
              </a:uFill>
              <a:latin typeface="Arial"/>
            </a:endParaRPr>
          </a:p>
        </p:txBody>
      </p:sp>
      <p:pic>
        <p:nvPicPr>
          <p:cNvPr id="47" name="" descr=""/>
          <p:cNvPicPr/>
          <p:nvPr/>
        </p:nvPicPr>
        <p:blipFill>
          <a:blip r:embed="rId1"/>
          <a:stretch/>
        </p:blipFill>
        <p:spPr>
          <a:xfrm>
            <a:off x="576000" y="1512000"/>
            <a:ext cx="5544000" cy="5221440"/>
          </a:xfrm>
          <a:prstGeom prst="rect">
            <a:avLst/>
          </a:prstGeom>
          <a:ln>
            <a:noFill/>
          </a:ln>
        </p:spPr>
      </p:pic>
      <p:pic>
        <p:nvPicPr>
          <p:cNvPr id="48" name="" descr=""/>
          <p:cNvPicPr/>
          <p:nvPr/>
        </p:nvPicPr>
        <p:blipFill>
          <a:blip r:embed="rId2"/>
          <a:stretch/>
        </p:blipFill>
        <p:spPr>
          <a:xfrm>
            <a:off x="6336000" y="1719360"/>
            <a:ext cx="2340720" cy="3320640"/>
          </a:xfrm>
          <a:prstGeom prst="rect">
            <a:avLst/>
          </a:prstGeom>
          <a:ln>
            <a:noFill/>
          </a:ln>
        </p:spPr>
      </p:pic>
      <p:sp>
        <p:nvSpPr>
          <p:cNvPr id="49" name="TextShape 2"/>
          <p:cNvSpPr txBox="1"/>
          <p:nvPr/>
        </p:nvSpPr>
        <p:spPr>
          <a:xfrm>
            <a:off x="6264000" y="5197680"/>
            <a:ext cx="3456000" cy="1157760"/>
          </a:xfrm>
          <a:prstGeom prst="rect">
            <a:avLst/>
          </a:prstGeom>
          <a:noFill/>
          <a:ln>
            <a:noFill/>
          </a:ln>
        </p:spPr>
        <p:txBody>
          <a:bodyPr lIns="90000" rIns="90000" tIns="45000" bIns="45000"/>
          <a:p>
            <a:r>
              <a:rPr b="0" lang="fr-FR" sz="1800" spc="-1" strike="noStrike">
                <a:solidFill>
                  <a:srgbClr val="000000"/>
                </a:solidFill>
                <a:uFill>
                  <a:solidFill>
                    <a:srgbClr val="ffffff"/>
                  </a:solidFill>
                </a:uFill>
                <a:latin typeface="Arial"/>
              </a:rPr>
              <a:t>Zones AU = zones à urbaniser</a:t>
            </a:r>
            <a:endParaRPr b="0" lang="fr-FR" sz="1800" spc="-1" strike="noStrike">
              <a:solidFill>
                <a:srgbClr val="000000"/>
              </a:solidFill>
              <a:uFill>
                <a:solidFill>
                  <a:srgbClr val="ffffff"/>
                </a:solidFill>
              </a:uFill>
              <a:latin typeface="Arial"/>
            </a:endParaRPr>
          </a:p>
          <a:p>
            <a:endParaRPr b="0" lang="fr-FR" sz="1800" spc="-1" strike="noStrike">
              <a:solidFill>
                <a:srgbClr val="000000"/>
              </a:solidFill>
              <a:uFill>
                <a:solidFill>
                  <a:srgbClr val="ffffff"/>
                </a:solidFill>
              </a:uFill>
              <a:latin typeface="Arial"/>
            </a:endParaRPr>
          </a:p>
          <a:p>
            <a:r>
              <a:rPr b="0" lang="fr-FR" sz="1800" spc="-1" strike="noStrike">
                <a:solidFill>
                  <a:srgbClr val="000000"/>
                </a:solidFill>
                <a:uFill>
                  <a:solidFill>
                    <a:srgbClr val="ffffff"/>
                  </a:solidFill>
                </a:uFill>
                <a:latin typeface="Arial"/>
              </a:rPr>
              <a:t>Non impactée par la « Loi Barnier » Article L111-6 du code de l’Urbanisme,</a:t>
            </a:r>
            <a:endParaRPr b="0" lang="fr-FR" sz="18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432360" y="216000"/>
            <a:ext cx="9071640" cy="92268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Unité Urbaine</a:t>
            </a:r>
            <a:endParaRPr b="0" lang="fr-FR" sz="4400" spc="-1" strike="noStrike">
              <a:solidFill>
                <a:srgbClr val="000000"/>
              </a:solidFill>
              <a:uFill>
                <a:solidFill>
                  <a:srgbClr val="ffffff"/>
                </a:solidFill>
              </a:uFill>
              <a:latin typeface="Arial"/>
            </a:endParaRPr>
          </a:p>
        </p:txBody>
      </p:sp>
      <p:pic>
        <p:nvPicPr>
          <p:cNvPr id="51" name="" descr=""/>
          <p:cNvPicPr/>
          <p:nvPr/>
        </p:nvPicPr>
        <p:blipFill>
          <a:blip r:embed="rId1"/>
          <a:stretch/>
        </p:blipFill>
        <p:spPr>
          <a:xfrm>
            <a:off x="3744000" y="1296000"/>
            <a:ext cx="5542560" cy="3159360"/>
          </a:xfrm>
          <a:prstGeom prst="rect">
            <a:avLst/>
          </a:prstGeom>
          <a:ln>
            <a:noFill/>
          </a:ln>
        </p:spPr>
      </p:pic>
      <p:pic>
        <p:nvPicPr>
          <p:cNvPr id="52" name="" descr=""/>
          <p:cNvPicPr/>
          <p:nvPr/>
        </p:nvPicPr>
        <p:blipFill>
          <a:blip r:embed="rId2"/>
          <a:stretch/>
        </p:blipFill>
        <p:spPr>
          <a:xfrm>
            <a:off x="651960" y="4179960"/>
            <a:ext cx="644040" cy="653760"/>
          </a:xfrm>
          <a:prstGeom prst="rect">
            <a:avLst/>
          </a:prstGeom>
          <a:ln>
            <a:noFill/>
          </a:ln>
        </p:spPr>
      </p:pic>
      <p:sp>
        <p:nvSpPr>
          <p:cNvPr id="53" name="TextShape 2"/>
          <p:cNvSpPr txBox="1"/>
          <p:nvPr/>
        </p:nvSpPr>
        <p:spPr>
          <a:xfrm>
            <a:off x="504000" y="4833720"/>
            <a:ext cx="9000000" cy="1934280"/>
          </a:xfrm>
          <a:prstGeom prst="rect">
            <a:avLst/>
          </a:prstGeom>
          <a:noFill/>
          <a:ln>
            <a:noFill/>
          </a:ln>
        </p:spPr>
        <p:txBody>
          <a:bodyPr lIns="90000" rIns="90000" tIns="45000" bIns="45000"/>
          <a:p>
            <a:endParaRPr b="0" lang="fr-FR" sz="18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Définition</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La notion d'unité urbaine repose sur la continuité du bâti et le nombre d'habitants. On appelle unité urbaine une commune ou un ensemble de communes présentant une zone de  bâti continu (pas de coupure de plus de 200 mètres entre deux constructions) qui compte au moins 2 000 habitants.</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Si l'unité urbaine se situe sur une seule commune, elle est dénommée ville isolée. Si l'unité urbaine s'étend sur plusieurs communes, et si chacune de ces communes concentre plus de la moitié de sa population dans la zone de bâti continu, elle est dénommée agglomération multicommunale.</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Sont considérées comme rurales les communes qui ne rentrent pas dans la constitution d'une unité urbaine : les communes sans zone de bâti continu de 2000 habitants, et celles dont moins de la moitié de la population municipale est dans une zone de bâti continu.</a:t>
            </a:r>
            <a:endParaRPr b="0" lang="fr-FR" sz="1200" spc="-1" strike="noStrike">
              <a:solidFill>
                <a:srgbClr val="000000"/>
              </a:solidFill>
              <a:uFill>
                <a:solidFill>
                  <a:srgbClr val="ffffff"/>
                </a:solidFill>
              </a:uFill>
              <a:latin typeface="Arial"/>
            </a:endParaRPr>
          </a:p>
        </p:txBody>
      </p:sp>
      <p:sp>
        <p:nvSpPr>
          <p:cNvPr id="54" name="TextShape 3"/>
          <p:cNvSpPr txBox="1"/>
          <p:nvPr/>
        </p:nvSpPr>
        <p:spPr>
          <a:xfrm>
            <a:off x="288000" y="1584000"/>
            <a:ext cx="3168000" cy="517320"/>
          </a:xfrm>
          <a:prstGeom prst="rect">
            <a:avLst/>
          </a:prstGeom>
          <a:noFill/>
          <a:ln>
            <a:noFill/>
          </a:ln>
        </p:spPr>
        <p:txBody>
          <a:bodyPr lIns="90000" rIns="90000" tIns="45000" bIns="45000"/>
          <a:p>
            <a:r>
              <a:rPr b="0" lang="fr-FR" sz="1800" spc="-1" strike="noStrike">
                <a:solidFill>
                  <a:srgbClr val="000000"/>
                </a:solidFill>
                <a:uFill>
                  <a:solidFill>
                    <a:srgbClr val="ffffff"/>
                  </a:solidFill>
                </a:uFill>
                <a:latin typeface="Arial"/>
              </a:rPr>
              <a:t>Exemple du rond de l’Europe</a:t>
            </a:r>
            <a:endParaRPr b="0" lang="fr-FR" sz="1800" spc="-1" strike="noStrike">
              <a:solidFill>
                <a:srgbClr val="000000"/>
              </a:solidFill>
              <a:uFill>
                <a:solidFill>
                  <a:srgbClr val="ffffff"/>
                </a:solidFill>
              </a:u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504000" y="406080"/>
            <a:ext cx="9071640" cy="1048680"/>
          </a:xfrm>
          <a:prstGeom prst="rect">
            <a:avLst/>
          </a:prstGeom>
          <a:noFill/>
          <a:ln>
            <a:noFill/>
          </a:ln>
        </p:spPr>
        <p:txBody>
          <a:bodyPr lIns="0" rIns="0" tIns="0" bIns="0" anchor="ctr"/>
          <a:p>
            <a:pPr marL="216000" indent="-216000" algn="ctr">
              <a:buClr>
                <a:srgbClr val="000000"/>
              </a:buClr>
              <a:buSzPct val="45000"/>
              <a:buFont typeface="Wingdings" charset="2"/>
              <a:buChar char=""/>
            </a:pPr>
            <a:r>
              <a:rPr b="0" lang="fr-FR" sz="4400" spc="-1" strike="noStrike">
                <a:solidFill>
                  <a:srgbClr val="000000"/>
                </a:solidFill>
                <a:uFill>
                  <a:solidFill>
                    <a:srgbClr val="ffffff"/>
                  </a:solidFill>
                </a:uFill>
                <a:latin typeface="Arial"/>
              </a:rPr>
              <a:t>Aléas résiduels minier sur la commune de Fuveau</a:t>
            </a:r>
            <a:endParaRPr b="0" lang="fr-FR" sz="4400" spc="-1" strike="noStrike">
              <a:solidFill>
                <a:srgbClr val="000000"/>
              </a:solidFill>
              <a:uFill>
                <a:solidFill>
                  <a:srgbClr val="ffffff"/>
                </a:solidFill>
              </a:uFill>
              <a:latin typeface="Arial"/>
            </a:endParaRPr>
          </a:p>
        </p:txBody>
      </p:sp>
      <p:sp>
        <p:nvSpPr>
          <p:cNvPr id="56" name="TextShape 2"/>
          <p:cNvSpPr txBox="1"/>
          <p:nvPr/>
        </p:nvSpPr>
        <p:spPr>
          <a:xfrm>
            <a:off x="504000" y="1769040"/>
            <a:ext cx="9071640" cy="4710960"/>
          </a:xfrm>
          <a:prstGeom prst="rect">
            <a:avLst/>
          </a:prstGeom>
          <a:noFill/>
          <a:ln>
            <a:noFill/>
          </a:ln>
        </p:spPr>
        <p:txBody>
          <a:bodyPr lIns="0" rIns="0" tIns="0" bIns="0">
            <a:normAutofit/>
          </a:bodyPr>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Les cartes suivantes montrent un aléa d’affaissement faible et moyen sur une zone importante englobant des zones récemment construites </a:t>
            </a:r>
            <a:endParaRPr b="0" lang="fr-FR" sz="3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La zone en jaune est classée en « faible intensité très limitée (souple) » ce qui signifie que la zone est constructible sous condition de réalisation d’une étude :</a:t>
            </a:r>
            <a:endParaRPr b="0" lang="fr-FR"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sur la base d’une valeur de diamètre de fontis de 5 mètres</a:t>
            </a:r>
            <a:endParaRPr b="0" lang="fr-FR"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sur la base d’un niveau d’endommagement sur la structure à ne pas dépasser (niveau N3) définissant les modalités de construction du bâti (Référence au guide de dispositions constructives – CSTB)</a:t>
            </a:r>
            <a:endParaRPr b="0" lang="fr-FR" sz="2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uFill>
                  <a:solidFill>
                    <a:srgbClr val="ffffff"/>
                  </a:solidFill>
                </a:uFill>
                <a:latin typeface="Arial"/>
              </a:rPr>
              <a:t>La constructibilité (aménagement) en zone non urbanisée n’est envisageable qu’à titre exceptionnel – privilégier le développement urbain en dehors des zones exposées aux aléas miniers (cf. circulaire </a:t>
            </a:r>
            <a:r>
              <a:rPr b="1" lang="fr-FR" sz="2800" spc="-1" strike="noStrike">
                <a:solidFill>
                  <a:srgbClr val="ff0000"/>
                </a:solidFill>
                <a:uFill>
                  <a:solidFill>
                    <a:srgbClr val="ffffff"/>
                  </a:solidFill>
                </a:uFill>
                <a:latin typeface="Arial"/>
              </a:rPr>
              <a:t>2012</a:t>
            </a:r>
            <a:r>
              <a:rPr b="0" lang="fr-FR" sz="2800" spc="-1" strike="noStrike">
                <a:solidFill>
                  <a:srgbClr val="000000"/>
                </a:solidFill>
                <a:uFill>
                  <a:solidFill>
                    <a:srgbClr val="ffffff"/>
                  </a:solidFill>
                </a:uFill>
                <a:latin typeface="Arial"/>
              </a:rPr>
              <a:t>).</a:t>
            </a:r>
            <a:endParaRPr b="0" lang="fr-FR" sz="28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La zone en rouge est classée en « intensité moyenne (cassant) » ce qui signifie que la zone est inconstructible,</a:t>
            </a:r>
            <a:endParaRPr b="0" lang="fr-FR" sz="3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endParaRPr b="0" lang="fr-FR" sz="3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Sources : </a:t>
            </a:r>
            <a:r>
              <a:rPr b="0" lang="fr-FR" sz="3200" spc="-1" strike="noStrike">
                <a:solidFill>
                  <a:srgbClr val="000000"/>
                </a:solidFill>
                <a:uFill>
                  <a:solidFill>
                    <a:srgbClr val="ffffff"/>
                  </a:solidFill>
                </a:uFill>
                <a:latin typeface="Arial"/>
                <a:hlinkClick r:id="rId1"/>
              </a:rPr>
              <a:t>http://www.bouches-du-rhone.gouv.fr/Politiques-publiques/Securite/Securite-civile/La-prevention/Projet-de-porter-a-connaissance-du-risque-minier</a:t>
            </a:r>
            <a:endParaRPr b="0" lang="fr-FR" sz="3200" spc="-1" strike="noStrike">
              <a:solidFill>
                <a:srgbClr val="000000"/>
              </a:solidFill>
              <a:uFill>
                <a:solidFill>
                  <a:srgbClr val="ffffff"/>
                </a:solidFill>
              </a:uFill>
              <a:latin typeface="Arial"/>
            </a:endParaRPr>
          </a:p>
          <a:p>
            <a:pPr marL="432000" indent="-324000">
              <a:spcBef>
                <a:spcPts val="1414"/>
              </a:spcBef>
              <a:buClr>
                <a:srgbClr val="000000"/>
              </a:buClr>
              <a:buSzPct val="45000"/>
              <a:buFont typeface="Wingdings" charset="2"/>
              <a:buChar char=""/>
            </a:pPr>
            <a:r>
              <a:rPr b="0" lang="fr-FR" sz="3200" spc="-1" strike="noStrike">
                <a:solidFill>
                  <a:srgbClr val="000000"/>
                </a:solidFill>
                <a:uFill>
                  <a:solidFill>
                    <a:srgbClr val="ffffff"/>
                  </a:solidFill>
                </a:uFill>
                <a:latin typeface="Arial"/>
              </a:rPr>
              <a:t>Étude sur le bassin de lignite de Provence GEODERIS 2016 / DREAL 2017</a:t>
            </a:r>
            <a:endParaRPr b="0" lang="fr-FR" sz="3200" spc="-1" strike="noStrike">
              <a:solidFill>
                <a:srgbClr val="000000"/>
              </a:solidFill>
              <a:uFill>
                <a:solidFill>
                  <a:srgbClr val="ffffff"/>
                </a:solidFill>
              </a:u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504000" y="301320"/>
            <a:ext cx="9071640" cy="1262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Detail PAC du risque minier Fuveau (DREAL 2017)</a:t>
            </a:r>
            <a:endParaRPr b="0" lang="fr-FR" sz="4400" spc="-1" strike="noStrike">
              <a:solidFill>
                <a:srgbClr val="000000"/>
              </a:solidFill>
              <a:uFill>
                <a:solidFill>
                  <a:srgbClr val="ffffff"/>
                </a:solidFill>
              </a:uFill>
              <a:latin typeface="Arial"/>
            </a:endParaRPr>
          </a:p>
        </p:txBody>
      </p:sp>
      <p:pic>
        <p:nvPicPr>
          <p:cNvPr id="58" name="" descr=""/>
          <p:cNvPicPr/>
          <p:nvPr/>
        </p:nvPicPr>
        <p:blipFill>
          <a:blip r:embed="rId1"/>
          <a:stretch/>
        </p:blipFill>
        <p:spPr>
          <a:xfrm>
            <a:off x="1084320" y="1768320"/>
            <a:ext cx="7910280" cy="438444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Détail MEP Fuveau PAC </a:t>
            </a:r>
            <a:br/>
            <a:r>
              <a:rPr b="0" lang="fr-FR" sz="4400" spc="-1" strike="noStrike">
                <a:solidFill>
                  <a:srgbClr val="000000"/>
                </a:solidFill>
                <a:uFill>
                  <a:solidFill>
                    <a:srgbClr val="ffffff"/>
                  </a:solidFill>
                </a:uFill>
                <a:latin typeface="Arial"/>
              </a:rPr>
              <a:t>Risque minier 2017</a:t>
            </a:r>
            <a:endParaRPr b="0" lang="fr-FR" sz="4400" spc="-1" strike="noStrike">
              <a:solidFill>
                <a:srgbClr val="000000"/>
              </a:solidFill>
              <a:uFill>
                <a:solidFill>
                  <a:srgbClr val="ffffff"/>
                </a:solidFill>
              </a:uFill>
              <a:latin typeface="Arial"/>
            </a:endParaRPr>
          </a:p>
        </p:txBody>
      </p:sp>
      <p:pic>
        <p:nvPicPr>
          <p:cNvPr id="60" name="" descr=""/>
          <p:cNvPicPr/>
          <p:nvPr/>
        </p:nvPicPr>
        <p:blipFill>
          <a:blip r:embed="rId1"/>
          <a:stretch/>
        </p:blipFill>
        <p:spPr>
          <a:xfrm>
            <a:off x="960120" y="1768680"/>
            <a:ext cx="8159040" cy="438444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rIns="0" tIns="0" bIns="0" anchor="ctr"/>
          <a:p>
            <a:pPr algn="ctr"/>
            <a:r>
              <a:rPr b="0" lang="fr-FR" sz="4400" spc="-1" strike="noStrike">
                <a:solidFill>
                  <a:srgbClr val="000000"/>
                </a:solidFill>
                <a:uFill>
                  <a:solidFill>
                    <a:srgbClr val="ffffff"/>
                  </a:solidFill>
                </a:uFill>
                <a:latin typeface="Arial"/>
              </a:rPr>
              <a:t>Code de l’urbanisme (extrait)</a:t>
            </a:r>
            <a:br/>
            <a:r>
              <a:rPr b="0" lang="fr-FR" sz="1800" spc="-1" strike="noStrike">
                <a:solidFill>
                  <a:srgbClr val="000000"/>
                </a:solidFill>
                <a:uFill>
                  <a:solidFill>
                    <a:srgbClr val="ffffff"/>
                  </a:solidFill>
                </a:uFill>
                <a:latin typeface="Arial"/>
              </a:rPr>
              <a:t>(Dernière modification : 30 décembre 2016)</a:t>
            </a:r>
            <a:endParaRPr b="0" lang="fr-FR" sz="1800" spc="-1" strike="noStrike">
              <a:solidFill>
                <a:srgbClr val="000000"/>
              </a:solidFill>
              <a:uFill>
                <a:solidFill>
                  <a:srgbClr val="ffffff"/>
                </a:solidFill>
              </a:uFill>
              <a:latin typeface="Arial"/>
            </a:endParaRPr>
          </a:p>
        </p:txBody>
      </p:sp>
      <p:sp>
        <p:nvSpPr>
          <p:cNvPr id="62" name="TextShape 2"/>
          <p:cNvSpPr txBox="1"/>
          <p:nvPr/>
        </p:nvSpPr>
        <p:spPr>
          <a:xfrm>
            <a:off x="504000" y="1563480"/>
            <a:ext cx="9071640" cy="5564520"/>
          </a:xfrm>
          <a:prstGeom prst="rect">
            <a:avLst/>
          </a:prstGeom>
          <a:noFill/>
          <a:ln>
            <a:noFill/>
          </a:ln>
        </p:spPr>
        <p:txBody>
          <a:bodyPr lIns="0" rIns="0" tIns="0" bIns="0">
            <a:normAutofit/>
          </a:bodyPr>
          <a:p>
            <a:pPr algn="ctr">
              <a:spcBef>
                <a:spcPts val="1414"/>
              </a:spcBef>
            </a:pPr>
            <a:endParaRPr b="0" lang="fr-FR" sz="3200" spc="-1" strike="noStrike">
              <a:solidFill>
                <a:srgbClr val="000000"/>
              </a:solidFill>
              <a:uFill>
                <a:solidFill>
                  <a:srgbClr val="ffffff"/>
                </a:solidFill>
              </a:uFill>
              <a:latin typeface="Arial"/>
            </a:endParaRPr>
          </a:p>
          <a:p>
            <a:r>
              <a:rPr b="1" lang="fr-FR" sz="1200" spc="-1" strike="noStrike" u="sng">
                <a:solidFill>
                  <a:srgbClr val="000000"/>
                </a:solidFill>
                <a:uFill>
                  <a:solidFill>
                    <a:srgbClr val="ffffff"/>
                  </a:solidFill>
                </a:uFill>
                <a:latin typeface="Arial"/>
              </a:rPr>
              <a:t>Paragraphe 2 : Constructibilité interdite le long des grands axes routiers</a:t>
            </a:r>
            <a:endParaRPr b="0" lang="fr-FR" sz="12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Article L111-6</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En dehors des espaces urbanisés des communes, les constructions ou installations sont interdites dans une bande de cent mètres de part et d'autre de l'axe des autoroutes, des routes express et des déviations au sens du </a:t>
            </a:r>
            <a:r>
              <a:rPr b="0" lang="fr-FR" sz="1200" spc="-1" strike="noStrike">
                <a:solidFill>
                  <a:srgbClr val="000000"/>
                </a:solidFill>
                <a:uFill>
                  <a:solidFill>
                    <a:srgbClr val="ffffff"/>
                  </a:solidFill>
                </a:uFill>
                <a:latin typeface="Arial"/>
                <a:hlinkClick r:id="rId1"/>
              </a:rPr>
              <a:t>code de la voirie routière </a:t>
            </a:r>
            <a:r>
              <a:rPr b="0" lang="fr-FR" sz="1200" spc="-1" strike="noStrike">
                <a:solidFill>
                  <a:srgbClr val="000000"/>
                </a:solidFill>
                <a:uFill>
                  <a:solidFill>
                    <a:srgbClr val="ffffff"/>
                  </a:solidFill>
                </a:uFill>
                <a:latin typeface="Arial"/>
              </a:rPr>
              <a:t>et de soixante-quinze mètres de part et d'autre de l'axe des autres routes classées à grande circulation. </a:t>
            </a:r>
            <a:br/>
            <a:r>
              <a:rPr b="0" lang="fr-FR" sz="1200" spc="-1" strike="noStrike">
                <a:solidFill>
                  <a:srgbClr val="000000"/>
                </a:solidFill>
                <a:uFill>
                  <a:solidFill>
                    <a:srgbClr val="ffffff"/>
                  </a:solidFill>
                </a:uFill>
                <a:latin typeface="Arial"/>
              </a:rPr>
              <a:t>Cette interdiction s'applique également dans une bande de soixante-quinze mètres de part et d'autre des routes visées à l'article L. 141-19.</a:t>
            </a:r>
            <a:endParaRPr b="0" lang="fr-FR" sz="12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Article L111-7</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L'interdiction mentionnée à l'article </a:t>
            </a:r>
            <a:r>
              <a:rPr b="0" lang="fr-FR" sz="1200" spc="-1" strike="noStrike">
                <a:solidFill>
                  <a:srgbClr val="000000"/>
                </a:solidFill>
                <a:uFill>
                  <a:solidFill>
                    <a:srgbClr val="ffffff"/>
                  </a:solidFill>
                </a:uFill>
                <a:latin typeface="Arial"/>
                <a:hlinkClick r:id="rId2"/>
              </a:rPr>
              <a:t>L. 111-6</a:t>
            </a:r>
            <a:r>
              <a:rPr b="0" lang="fr-FR" sz="1200" spc="-1" strike="noStrike">
                <a:solidFill>
                  <a:srgbClr val="000000"/>
                </a:solidFill>
                <a:uFill>
                  <a:solidFill>
                    <a:srgbClr val="ffffff"/>
                  </a:solidFill>
                </a:uFill>
                <a:latin typeface="Arial"/>
              </a:rPr>
              <a:t> ne s'applique pas :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1° Aux constructions ou installations liées ou nécessaires aux infrastructures routières ;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2° Aux services publics exigeant la proximité immédiate des infrastructures routières ;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3° Aux bâtiments d'exploitation agricole ;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4° Aux réseaux d'intérêt public.</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Elle ne s'applique pas non plus à l'adaptation, au changement de destination, à la réfection ou à l'extension de constructions existantes.</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Article L111-8</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Le plan local d'urbanisme, ou un document d'urbanisme en tenant lieu, peut fixer des règles d'implantation différentes de celles prévues par l'article </a:t>
            </a:r>
            <a:r>
              <a:rPr b="0" lang="fr-FR" sz="1200" spc="-1" strike="noStrike">
                <a:solidFill>
                  <a:srgbClr val="000000"/>
                </a:solidFill>
                <a:uFill>
                  <a:solidFill>
                    <a:srgbClr val="ffffff"/>
                  </a:solidFill>
                </a:uFill>
                <a:latin typeface="Arial"/>
                <a:hlinkClick r:id="rId3"/>
              </a:rPr>
              <a:t>L. 111-6</a:t>
            </a:r>
            <a:r>
              <a:rPr b="0" lang="fr-FR" sz="1200" spc="-1" strike="noStrike">
                <a:solidFill>
                  <a:srgbClr val="000000"/>
                </a:solidFill>
                <a:uFill>
                  <a:solidFill>
                    <a:srgbClr val="ffffff"/>
                  </a:solidFill>
                </a:uFill>
                <a:latin typeface="Arial"/>
              </a:rPr>
              <a:t> lorsqu'il comporte une étude justifiant, en fonction des spécificités locales, que ces règles sont compatibles avec la </a:t>
            </a:r>
            <a:r>
              <a:rPr b="0" lang="fr-FR" sz="1200" spc="-1" strike="noStrike">
                <a:solidFill>
                  <a:srgbClr val="000000"/>
                </a:solidFill>
                <a:uFill>
                  <a:solidFill>
                    <a:srgbClr val="ffffff"/>
                  </a:solidFill>
                </a:uFill>
                <a:latin typeface="Arial"/>
              </a:rPr>
              <a:t>prise en compte des nuisances, de la sécurité</a:t>
            </a:r>
            <a:r>
              <a:rPr b="0" lang="fr-FR" sz="1200" spc="-1" strike="noStrike">
                <a:solidFill>
                  <a:srgbClr val="000000"/>
                </a:solidFill>
                <a:uFill>
                  <a:solidFill>
                    <a:srgbClr val="ffffff"/>
                  </a:solidFill>
                </a:uFill>
                <a:latin typeface="Arial"/>
              </a:rPr>
              <a:t>, de la qualité architecturale, ainsi que de la qualité de l'urbanisme et des paysages.</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Article L111-9</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Dans les communes dotées d'une carte communale, la commune ou l'établissement public de coopération intercommunale compétent peut, avec l'accord de l'autorité administrative compétente de l'Etat et après avis de la commission départementale de la nature, des paysages et des sites, fixer des règles d'implantation différentes de celles prévues par l'article </a:t>
            </a:r>
            <a:r>
              <a:rPr b="0" lang="fr-FR" sz="1200" spc="-1" strike="noStrike">
                <a:solidFill>
                  <a:srgbClr val="000000"/>
                </a:solidFill>
                <a:uFill>
                  <a:solidFill>
                    <a:srgbClr val="ffffff"/>
                  </a:solidFill>
                </a:uFill>
                <a:latin typeface="Arial"/>
                <a:hlinkClick r:id="rId4"/>
              </a:rPr>
              <a:t>L. 111-6</a:t>
            </a:r>
            <a:r>
              <a:rPr b="0" lang="fr-FR" sz="1200" spc="-1" strike="noStrike">
                <a:solidFill>
                  <a:srgbClr val="000000"/>
                </a:solidFill>
                <a:uFill>
                  <a:solidFill>
                    <a:srgbClr val="ffffff"/>
                  </a:solidFill>
                </a:uFill>
                <a:latin typeface="Arial"/>
              </a:rPr>
              <a:t> au vu d'une étude justifiant, en fonction des spécificités locales, que ces règles sont compatibles avec la prise en compte des nuisances, de la sécurité, de la qualité architecturale, ainsi que de la qualité de l'urbanisme et des paysages.</a:t>
            </a:r>
            <a:endParaRPr b="0" lang="fr-FR" sz="1200" spc="-1" strike="noStrike">
              <a:solidFill>
                <a:srgbClr val="000000"/>
              </a:solidFill>
              <a:uFill>
                <a:solidFill>
                  <a:srgbClr val="ffffff"/>
                </a:solidFill>
              </a:uFill>
              <a:latin typeface="Arial"/>
            </a:endParaRPr>
          </a:p>
          <a:p>
            <a:endParaRPr b="0" lang="fr-FR" sz="1200" spc="-1" strike="noStrike">
              <a:solidFill>
                <a:srgbClr val="000000"/>
              </a:solidFill>
              <a:uFill>
                <a:solidFill>
                  <a:srgbClr val="ffffff"/>
                </a:solidFill>
              </a:uFill>
              <a:latin typeface="Arial"/>
            </a:endParaRPr>
          </a:p>
          <a:p>
            <a:r>
              <a:rPr b="1" lang="fr-FR" sz="1200" spc="-1" strike="noStrike">
                <a:solidFill>
                  <a:srgbClr val="000000"/>
                </a:solidFill>
                <a:uFill>
                  <a:solidFill>
                    <a:srgbClr val="ffffff"/>
                  </a:solidFill>
                </a:uFill>
                <a:latin typeface="Arial"/>
              </a:rPr>
              <a:t>Article L111-10</a:t>
            </a:r>
            <a:r>
              <a:rPr b="0" lang="fr-FR" sz="1200" spc="-1" strike="noStrike">
                <a:solidFill>
                  <a:srgbClr val="000000"/>
                </a:solidFill>
                <a:uFill>
                  <a:solidFill>
                    <a:srgbClr val="ffffff"/>
                  </a:solidFill>
                </a:uFill>
                <a:latin typeface="Arial"/>
              </a:rPr>
              <a:t>  </a:t>
            </a:r>
            <a:endParaRPr b="0" lang="fr-FR" sz="1200" spc="-1" strike="noStrike">
              <a:solidFill>
                <a:srgbClr val="000000"/>
              </a:solidFill>
              <a:uFill>
                <a:solidFill>
                  <a:srgbClr val="ffffff"/>
                </a:solidFill>
              </a:uFill>
              <a:latin typeface="Arial"/>
            </a:endParaRPr>
          </a:p>
          <a:p>
            <a:r>
              <a:rPr b="0" lang="fr-FR" sz="1200" spc="-1" strike="noStrike">
                <a:solidFill>
                  <a:srgbClr val="000000"/>
                </a:solidFill>
                <a:uFill>
                  <a:solidFill>
                    <a:srgbClr val="ffffff"/>
                  </a:solidFill>
                </a:uFill>
                <a:latin typeface="Arial"/>
              </a:rPr>
              <a:t>Il peut être dérogé aux dispositions de l'article </a:t>
            </a:r>
            <a:r>
              <a:rPr b="0" lang="fr-FR" sz="1200" spc="-1" strike="noStrike">
                <a:solidFill>
                  <a:srgbClr val="000000"/>
                </a:solidFill>
                <a:uFill>
                  <a:solidFill>
                    <a:srgbClr val="ffffff"/>
                  </a:solidFill>
                </a:uFill>
                <a:latin typeface="Arial"/>
                <a:hlinkClick r:id="rId5"/>
              </a:rPr>
              <a:t>L. 111-6</a:t>
            </a:r>
            <a:r>
              <a:rPr b="0" lang="fr-FR" sz="1200" spc="-1" strike="noStrike">
                <a:solidFill>
                  <a:srgbClr val="000000"/>
                </a:solidFill>
                <a:uFill>
                  <a:solidFill>
                    <a:srgbClr val="ffffff"/>
                  </a:solidFill>
                </a:uFill>
                <a:latin typeface="Arial"/>
              </a:rPr>
              <a:t> avec l'accord de l'autorité administrative compétente de l'Etat</a:t>
            </a:r>
            <a:r>
              <a:rPr b="0" lang="fr-FR" sz="1200" spc="-1" strike="noStrike">
                <a:solidFill>
                  <a:srgbClr val="000000"/>
                </a:solidFill>
                <a:uFill>
                  <a:solidFill>
                    <a:srgbClr val="ffffff"/>
                  </a:solidFill>
                </a:uFill>
                <a:latin typeface="Arial"/>
              </a:rPr>
              <a:t>, lorsque les contraintes géographiques ne permettent pas d'implanter les installations ou les constructions au-delà de la marge de recul prévue à l'article L. 111-6, pour des motifs tenant à l'intérêt, pour la commune, de l'installation ou la construction projetée.</a:t>
            </a:r>
            <a:endParaRPr b="0" lang="fr-FR" sz="12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TextShape 1"/>
          <p:cNvSpPr txBox="1"/>
          <p:nvPr/>
        </p:nvSpPr>
        <p:spPr>
          <a:xfrm>
            <a:off x="504000" y="301320"/>
            <a:ext cx="9071640" cy="706680"/>
          </a:xfrm>
          <a:prstGeom prst="rect">
            <a:avLst/>
          </a:prstGeom>
          <a:noFill/>
          <a:ln>
            <a:noFill/>
          </a:ln>
        </p:spPr>
        <p:txBody>
          <a:bodyPr lIns="0" rIns="0" tIns="0" bIns="0" anchor="ctr"/>
          <a:p>
            <a:pPr algn="ctr"/>
            <a:r>
              <a:rPr b="0" lang="fr-FR" sz="3200" spc="-1" strike="noStrike">
                <a:solidFill>
                  <a:srgbClr val="000000"/>
                </a:solidFill>
                <a:uFill>
                  <a:solidFill>
                    <a:srgbClr val="ffffff"/>
                  </a:solidFill>
                </a:uFill>
                <a:latin typeface="Arial"/>
              </a:rPr>
              <a:t>Code général des collectivités territoriales</a:t>
            </a:r>
            <a:endParaRPr b="0" lang="fr-FR" sz="3200" spc="-1" strike="noStrike">
              <a:solidFill>
                <a:srgbClr val="000000"/>
              </a:solidFill>
              <a:uFill>
                <a:solidFill>
                  <a:srgbClr val="ffffff"/>
                </a:solidFill>
              </a:uFill>
              <a:latin typeface="Arial"/>
            </a:endParaRPr>
          </a:p>
        </p:txBody>
      </p:sp>
      <p:sp>
        <p:nvSpPr>
          <p:cNvPr id="64" name="TextShape 2"/>
          <p:cNvSpPr txBox="1"/>
          <p:nvPr/>
        </p:nvSpPr>
        <p:spPr>
          <a:xfrm>
            <a:off x="1008000" y="1046520"/>
            <a:ext cx="8352000" cy="6077880"/>
          </a:xfrm>
          <a:prstGeom prst="rect">
            <a:avLst/>
          </a:prstGeom>
          <a:noFill/>
          <a:ln>
            <a:noFill/>
          </a:ln>
        </p:spPr>
        <p:txBody>
          <a:bodyPr lIns="90000" rIns="90000" tIns="45000" bIns="45000"/>
          <a:p>
            <a:pPr algn="ctr"/>
            <a:endParaRPr b="0" lang="fr-FR" sz="1800" spc="-1" strike="noStrike">
              <a:solidFill>
                <a:srgbClr val="000000"/>
              </a:solidFill>
              <a:uFill>
                <a:solidFill>
                  <a:srgbClr val="ffffff"/>
                </a:solidFill>
              </a:uFill>
              <a:latin typeface="Arial"/>
            </a:endParaRPr>
          </a:p>
          <a:p>
            <a:pPr algn="ctr"/>
            <a:endParaRPr b="0" lang="fr-FR" sz="1800" spc="-1" strike="noStrike">
              <a:solidFill>
                <a:srgbClr val="000000"/>
              </a:solidFill>
              <a:uFill>
                <a:solidFill>
                  <a:srgbClr val="ffffff"/>
                </a:solidFill>
              </a:uFill>
              <a:latin typeface="Arial"/>
            </a:endParaRPr>
          </a:p>
          <a:p>
            <a:r>
              <a:rPr b="1" lang="fr-FR" sz="1400" spc="-1" strike="noStrike" u="sng">
                <a:solidFill>
                  <a:srgbClr val="000000"/>
                </a:solidFill>
                <a:uFill>
                  <a:solidFill>
                    <a:srgbClr val="ffffff"/>
                  </a:solidFill>
                </a:uFill>
                <a:latin typeface="Arial"/>
              </a:rPr>
              <a:t>Police de la circulation et du stationnement</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Article L2213-1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Le maire exerce la police de la circulation sur les routes nationales, les routes départementales et les voies de communication à l'intérieur des agglomérations</a:t>
            </a:r>
            <a:r>
              <a:rPr b="0" lang="fr-FR" sz="1400" spc="-1" strike="noStrike">
                <a:solidFill>
                  <a:srgbClr val="000000"/>
                </a:solidFill>
                <a:uFill>
                  <a:solidFill>
                    <a:srgbClr val="ffffff"/>
                  </a:solidFill>
                </a:uFill>
                <a:latin typeface="Arial"/>
              </a:rPr>
              <a:t>, sous réserve des pouvoirs dévolus au représentant de l'Etat dans le département sur les routes à grande circulation.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A l'extérieur des agglomérations, le maire exerce également la police de la circulation sur les voies du domaine public routier communal et du domaine public routier intercommunal, sous réserve des pouvoirs dévolus au représentant de l'Etat dans le département sur les routes à grande circulation.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Les conditions dans lesquelles le maire exerce la police de la circulation sur les routes à grande circulation sont fixées par décret en Conseil d'Etat.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Par dérogation aux dispositions des deux alinéas précédents et à celles des articles </a:t>
            </a:r>
            <a:r>
              <a:rPr b="0" lang="fr-FR" sz="1400" spc="-1" strike="noStrike">
                <a:solidFill>
                  <a:srgbClr val="000000"/>
                </a:solidFill>
                <a:uFill>
                  <a:solidFill>
                    <a:srgbClr val="ffffff"/>
                  </a:solidFill>
                </a:uFill>
                <a:latin typeface="Arial"/>
                <a:hlinkClick r:id="rId1"/>
              </a:rPr>
              <a:t>L. 2213-2 </a:t>
            </a:r>
            <a:r>
              <a:rPr b="0" lang="fr-FR" sz="1400" spc="-1" strike="noStrike">
                <a:solidFill>
                  <a:srgbClr val="000000"/>
                </a:solidFill>
                <a:uFill>
                  <a:solidFill>
                    <a:srgbClr val="ffffff"/>
                  </a:solidFill>
                </a:uFill>
                <a:latin typeface="Arial"/>
              </a:rPr>
              <a:t>et </a:t>
            </a:r>
            <a:r>
              <a:rPr b="0" lang="fr-FR" sz="1400" spc="-1" strike="noStrike">
                <a:solidFill>
                  <a:srgbClr val="000000"/>
                </a:solidFill>
                <a:uFill>
                  <a:solidFill>
                    <a:srgbClr val="ffffff"/>
                  </a:solidFill>
                </a:uFill>
                <a:latin typeface="Arial"/>
                <a:hlinkClick r:id="rId2"/>
              </a:rPr>
              <a:t>L. 2213-3</a:t>
            </a:r>
            <a:r>
              <a:rPr b="0" lang="fr-FR" sz="1400" spc="-1" strike="noStrike">
                <a:solidFill>
                  <a:srgbClr val="000000"/>
                </a:solidFill>
                <a:uFill>
                  <a:solidFill>
                    <a:srgbClr val="ffffff"/>
                  </a:solidFill>
                </a:uFill>
                <a:latin typeface="Arial"/>
              </a:rPr>
              <a:t>, des décrets peuvent transférer, dans les attributions du représentant de l'Etat dans le département, la police de la circulation sur certaines sections des routes à grande circulation.</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Article L2213-1-1</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Sans préjudice de l'article </a:t>
            </a:r>
            <a:r>
              <a:rPr b="0" lang="fr-FR" sz="1400" spc="-1" strike="noStrike">
                <a:solidFill>
                  <a:srgbClr val="000000"/>
                </a:solidFill>
                <a:uFill>
                  <a:solidFill>
                    <a:srgbClr val="ffffff"/>
                  </a:solidFill>
                </a:uFill>
                <a:latin typeface="Arial"/>
                <a:hlinkClick r:id="rId3"/>
              </a:rPr>
              <a:t>L. 2213-1</a:t>
            </a:r>
            <a:r>
              <a:rPr b="0" lang="fr-FR" sz="1400" spc="-1" strike="noStrike">
                <a:solidFill>
                  <a:srgbClr val="000000"/>
                </a:solidFill>
                <a:uFill>
                  <a:solidFill>
                    <a:srgbClr val="ffffff"/>
                  </a:solidFill>
                </a:uFill>
                <a:latin typeface="Arial"/>
              </a:rPr>
              <a:t>, le maire peut, par arrêté motivé, fixer pour tout ou partie des voies de l'agglomération ouvertes à la circulation publique une vitesse maximale autorisée inférieure à celle prévue par le code de la route, eu égard à une nécessité de sécurité et de circulation routières, de mobilité ou de protection de l'environnement.</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a:p>
            <a:r>
              <a:rPr b="1" lang="fr-FR" sz="1400" spc="-1" strike="noStrike">
                <a:solidFill>
                  <a:srgbClr val="000000"/>
                </a:solidFill>
                <a:uFill>
                  <a:solidFill>
                    <a:srgbClr val="ffffff"/>
                  </a:solidFill>
                </a:uFill>
                <a:latin typeface="Arial"/>
              </a:rPr>
              <a:t>Article L2213-2</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Le maire peut, par arrêté motivé, eu égard aux nécessités de la circulation et de la protection de l'environnement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1° Interdire à certaines heures l'accès de certaines voies de l'agglomération ou de certaines portions de voie ou réserver cet accès, à certaines heures, à diverses catégories d'usagers ou de véhicules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2° Réglementer l'arrêt et le stationnement des véhicules ou de certaines catégories d'entre eux, ainsi que la desserte des immeubles riverains ; </a:t>
            </a:r>
            <a:endParaRPr b="0" lang="fr-FR" sz="1400" spc="-1" strike="noStrike">
              <a:solidFill>
                <a:srgbClr val="000000"/>
              </a:solidFill>
              <a:uFill>
                <a:solidFill>
                  <a:srgbClr val="ffffff"/>
                </a:solidFill>
              </a:uFill>
              <a:latin typeface="Arial"/>
            </a:endParaRPr>
          </a:p>
          <a:p>
            <a:r>
              <a:rPr b="0" lang="fr-FR" sz="1400" spc="-1" strike="noStrike">
                <a:solidFill>
                  <a:srgbClr val="000000"/>
                </a:solidFill>
                <a:uFill>
                  <a:solidFill>
                    <a:srgbClr val="ffffff"/>
                  </a:solidFill>
                </a:uFill>
                <a:latin typeface="Arial"/>
              </a:rPr>
              <a:t>3° Réserver sur la voie publique ou dans tout autre lieu de stationnement ouvert au public des emplacements de stationnement aménagés aux véhicules utilisés par les personnes titulaires de la carte “mobilité inclusion” portant la mention “stationnement pour personnes handicapées” mentionnée à l'</a:t>
            </a:r>
            <a:r>
              <a:rPr b="0" lang="fr-FR" sz="1400" spc="-1" strike="noStrike">
                <a:solidFill>
                  <a:srgbClr val="000000"/>
                </a:solidFill>
                <a:uFill>
                  <a:solidFill>
                    <a:srgbClr val="ffffff"/>
                  </a:solidFill>
                </a:uFill>
                <a:latin typeface="Arial"/>
                <a:hlinkClick r:id="rId4"/>
              </a:rPr>
              <a:t>article L. 241-3 du code de l'action sociale et des familles</a:t>
            </a:r>
            <a:r>
              <a:rPr b="0" lang="fr-FR" sz="1400" spc="-1" strike="noStrike">
                <a:solidFill>
                  <a:srgbClr val="000000"/>
                </a:solidFill>
                <a:uFill>
                  <a:solidFill>
                    <a:srgbClr val="ffffff"/>
                  </a:solidFill>
                </a:uFill>
                <a:latin typeface="Arial"/>
              </a:rPr>
              <a:t> et aux véhicules bénéficiant du label "autopartage".</a:t>
            </a:r>
            <a:endParaRPr b="0" lang="fr-FR" sz="1400" spc="-1" strike="noStrike">
              <a:solidFill>
                <a:srgbClr val="000000"/>
              </a:solidFill>
              <a:uFill>
                <a:solidFill>
                  <a:srgbClr val="ffffff"/>
                </a:solidFill>
              </a:uFill>
              <a:latin typeface="Arial"/>
            </a:endParaRPr>
          </a:p>
          <a:p>
            <a:endParaRPr b="0" lang="fr-FR" sz="14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TotalTime>
  <Application>LibreOffice/5.3.3.1.0$Linux_X86_64 LibreOffice_project/30$Build-1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2017-01-17T18:02:46Z</dcterms:created>
  <dc:creator/>
  <dc:description/>
  <dc:language>fr-FR</dc:language>
  <cp:lastModifiedBy/>
  <dcterms:modified xsi:type="dcterms:W3CDTF">2017-04-03T12:47:21Z</dcterms:modified>
  <cp:revision>15</cp:revision>
  <dc:subject/>
  <dc:title/>
</cp:coreProperties>
</file>